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76" r:id="rId2"/>
  </p:sldMasterIdLst>
  <p:handoutMasterIdLst>
    <p:handoutMasterId r:id="rId16"/>
  </p:handoutMasterIdLst>
  <p:sldIdLst>
    <p:sldId id="256" r:id="rId3"/>
    <p:sldId id="25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fld id="{848A8CB4-FC04-4DE7-A542-20B2129A98A7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fld id="{EAB90B38-240F-48DE-9403-D2C32C1A3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36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73B9F-575B-42CC-A4A2-716496A59ADA}" type="datetime1">
              <a:rPr lang="en-US"/>
              <a:pPr>
                <a:defRPr/>
              </a:pPr>
              <a:t>2/24/2016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48201-09BA-47E9-8D1C-0522944AC6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2D6CA-5A15-4133-BBBF-060CEA162E3D}" type="datetime1">
              <a:rPr lang="en-US"/>
              <a:pPr>
                <a:defRPr/>
              </a:pPr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5DCD1-37B3-4510-92FE-943F5CA08E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AF13CDE-DF78-4727-BEDC-7670070FE479}" type="datetime1">
              <a:rPr lang="en-US"/>
              <a:pPr/>
              <a:t>2/24/2016</a:t>
            </a:fld>
            <a:endParaRPr lang="en-US" alt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489FFEF-3B49-4C03-B966-2A16688A59A5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45064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4506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96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46E444-D1D3-440A-8DEE-C0471D9197F7}" type="datetime1">
              <a:rPr lang="en-US"/>
              <a:pPr/>
              <a:t>2/24/2016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65EBB-A4C4-4C68-97DB-85AF32939F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05AB7-1B49-4566-A8A0-D189574CA74D}" type="datetime1">
              <a:rPr lang="en-US"/>
              <a:pPr/>
              <a:t>2/24/2016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AEEE8-60F1-4CE0-8A93-2C65CA7852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962ACA-20EE-4603-959E-0FB7C73096C1}" type="datetime1">
              <a:rPr lang="en-US"/>
              <a:pPr/>
              <a:t>2/24/2016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BFE1A-A36F-4F66-82E0-57C3A92290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DE1EEC-829E-4029-9A8C-335EDC1F5A00}" type="datetime1">
              <a:rPr lang="en-US"/>
              <a:pPr/>
              <a:t>2/24/2016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04A1C-247A-4E20-81A7-10677256D9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F9C81-036B-45D2-9DA4-A070C88147E3}" type="datetime1">
              <a:rPr lang="en-US"/>
              <a:pPr/>
              <a:t>2/24/2016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54523-291A-49F4-8AAB-3C80EC63C3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ECD36D-089A-4F35-A1F4-0E9586144EC4}" type="datetime1">
              <a:rPr lang="en-US"/>
              <a:pPr/>
              <a:t>2/24/2016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BC8F5-D516-409A-83F0-ED10CD524E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99AEFD-E92E-447B-889C-F40272A4FD65}" type="datetime1">
              <a:rPr lang="en-US"/>
              <a:pPr/>
              <a:t>2/24/2016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C5CB6-49F2-4855-B0D2-14C1DFC8D43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FA141B-5250-4C81-8860-D849E0325EFA}" type="datetime1">
              <a:rPr lang="en-US"/>
              <a:pPr/>
              <a:t>2/24/2016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D233E-3C49-47A7-8BB5-CA276F106A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3A7D3-69AF-4C71-B35D-E707466B2534}" type="datetime1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7BE18-57B7-483A-B47E-46D1AE14E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7658E3-0349-442D-9CBF-FA0AC705B41C}" type="datetime1">
              <a:rPr lang="en-US"/>
              <a:pPr/>
              <a:t>2/24/2016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ED9E2-A55E-4FBF-A218-5B3C7497B3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C171CF-5177-4263-8B97-456562813C67}" type="datetime1">
              <a:rPr lang="en-US"/>
              <a:pPr/>
              <a:t>2/24/2016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1C62A-C54F-40C7-A8B4-9CAC1CCFA2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1D111-9CC9-43C6-90C3-D15DE349549E}" type="datetime1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CB928-97CA-4BED-A07D-EB166A0F6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16D69-92E9-4836-B25B-B705C85D80F7}" type="datetime1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36068-EDB9-4099-83C3-800654D3F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8E6F8-EB43-4785-B96C-EDF03FBFBDFE}" type="datetime1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051C1-DE54-4945-9E8F-12B3277CA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0F54A-7189-496A-896B-6E8C8A961F5D}" type="datetime1">
              <a:rPr lang="en-US"/>
              <a:pPr>
                <a:defRPr/>
              </a:pPr>
              <a:t>2/24/2016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75301-25F9-4B7D-864D-317E027BDE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D45AA-E7FA-477A-B040-77DEA921EEDF}" type="datetime1">
              <a:rPr lang="en-US"/>
              <a:pPr>
                <a:defRPr/>
              </a:pPr>
              <a:t>2/24/2016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25A76-6B61-4356-82B3-6FBF694533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7C283-8C63-4864-A4CC-7FE771086C56}" type="datetime1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F87B5-8410-44C3-A677-9FD8FD402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EC158-4CAD-499C-9B3D-1704117BC614}" type="datetime1">
              <a:rPr lang="en-US"/>
              <a:pPr>
                <a:defRPr/>
              </a:pPr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6759D-EF28-4FEF-924B-908B9ECB40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4111CD-E06B-4F89-BA15-C3C0C814416B}" type="datetime1">
              <a:rPr lang="en-US"/>
              <a:pPr>
                <a:defRPr/>
              </a:pPr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1C10CF-016C-42EA-A87E-3BFB6D97C0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78" r:id="rId6"/>
    <p:sldLayoutId id="2147483779" r:id="rId7"/>
    <p:sldLayoutId id="2147483797" r:id="rId8"/>
    <p:sldLayoutId id="2147483780" r:id="rId9"/>
    <p:sldLayoutId id="2147483781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6159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139C12C1-92FA-4ACE-926D-9ADAEC6F5ABC}" type="datetime1">
              <a:rPr lang="en-US"/>
              <a:pPr/>
              <a:t>2/24/2016</a:t>
            </a:fld>
            <a:endParaRPr lang="en-US" alt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B0B405F-9CAC-484D-A9D2-7F6D513B4305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4404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404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Crucible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By: Arthur Miller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12800" y="1270000"/>
            <a:ext cx="7399338" cy="5413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Character Introductions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/>
          <p:cNvPicPr>
            <a:picLocks noChangeAspect="1"/>
          </p:cNvPicPr>
          <p:nvPr/>
        </p:nvPicPr>
        <p:blipFill>
          <a:blip r:embed="rId2"/>
          <a:srcRect l="67332" t="8002" r="18222" b="59831"/>
          <a:stretch>
            <a:fillRect/>
          </a:stretch>
        </p:blipFill>
        <p:spPr bwMode="auto">
          <a:xfrm>
            <a:off x="7466013" y="2047875"/>
            <a:ext cx="1420812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/>
              <a:t>THE “AFFLICTED” GIRLS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15925" y="1336675"/>
            <a:ext cx="5902325" cy="3124200"/>
          </a:xfrm>
        </p:spPr>
        <p:txBody>
          <a:bodyPr/>
          <a:lstStyle/>
          <a:p>
            <a:pPr marL="0" indent="0"/>
            <a:r>
              <a:rPr lang="en-US" sz="2900">
                <a:latin typeface="AHJ CartoGothic Light"/>
              </a:rPr>
              <a:t>The two girls in the beginning of the movie who are “afflicted” after Reverend Parris catches the all of the girls dancing in the woods</a:t>
            </a:r>
          </a:p>
          <a:p>
            <a:pPr marL="0" indent="0"/>
            <a:r>
              <a:rPr lang="en-US" sz="2900">
                <a:latin typeface="AHJ CartoGothic Light"/>
              </a:rPr>
              <a:t>Betty Parris is Reverend Parris’s 10-year-old daughter</a:t>
            </a:r>
          </a:p>
          <a:p>
            <a:pPr marL="0" indent="0"/>
            <a:r>
              <a:rPr lang="en-US" sz="2900">
                <a:latin typeface="AHJ CartoGothic Light"/>
              </a:rPr>
              <a:t>Ruth Putnam is Thomas and Ann Putnam’s daughter</a:t>
            </a:r>
          </a:p>
          <a:p>
            <a:pPr marL="0" indent="0"/>
            <a:r>
              <a:rPr lang="en-US" sz="2900">
                <a:latin typeface="AHJ CartoGothic Light"/>
              </a:rPr>
              <a:t>Their illness fuel the first rumors about witchcraft</a:t>
            </a:r>
          </a:p>
        </p:txBody>
      </p:sp>
      <p:pic>
        <p:nvPicPr>
          <p:cNvPr id="23556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 t="12964" r="43631" b="-4436"/>
          <a:stretch>
            <a:fillRect/>
          </a:stretch>
        </p:blipFill>
        <p:spPr>
          <a:xfrm>
            <a:off x="6545263" y="4375150"/>
            <a:ext cx="2363787" cy="2482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22238"/>
            <a:ext cx="7543800" cy="965200"/>
          </a:xfrm>
        </p:spPr>
        <p:txBody>
          <a:bodyPr>
            <a:normAutofit/>
          </a:bodyPr>
          <a:lstStyle/>
          <a:p>
            <a:r>
              <a:rPr lang="en-US" dirty="0"/>
              <a:t>TITUBA</a:t>
            </a:r>
          </a:p>
        </p:txBody>
      </p:sp>
      <p:sp>
        <p:nvSpPr>
          <p:cNvPr id="2457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238125" y="1087438"/>
            <a:ext cx="5221288" cy="3124200"/>
          </a:xfrm>
        </p:spPr>
        <p:txBody>
          <a:bodyPr/>
          <a:lstStyle/>
          <a:p>
            <a:pPr marL="0" indent="0"/>
            <a:r>
              <a:rPr lang="en-US" sz="2900" dirty="0">
                <a:latin typeface="AHJ CartoGothic Light"/>
              </a:rPr>
              <a:t>Reverend Parris’s black slave from Barbados</a:t>
            </a:r>
          </a:p>
          <a:p>
            <a:pPr marL="0" indent="0"/>
            <a:r>
              <a:rPr lang="en-US" sz="2900" dirty="0">
                <a:latin typeface="AHJ CartoGothic Light"/>
              </a:rPr>
              <a:t>Agrees to perform “</a:t>
            </a:r>
            <a:r>
              <a:rPr lang="en-US" sz="2900" dirty="0" err="1">
                <a:latin typeface="AHJ CartoGothic Light"/>
              </a:rPr>
              <a:t>voo</a:t>
            </a:r>
            <a:r>
              <a:rPr lang="en-US" sz="2900" dirty="0">
                <a:latin typeface="AHJ CartoGothic Light"/>
              </a:rPr>
              <a:t>-doo” per Abigail’s request</a:t>
            </a:r>
          </a:p>
          <a:p>
            <a:pPr marL="0" indent="0"/>
            <a:r>
              <a:rPr lang="en-US" sz="2900" dirty="0">
                <a:latin typeface="AHJ CartoGothic Light"/>
              </a:rPr>
              <a:t>Leads the girls’ “dancing” in the forest with her rituals from Barbados</a:t>
            </a:r>
          </a:p>
          <a:p>
            <a:pPr marL="0" indent="0"/>
            <a:r>
              <a:rPr lang="en-US" sz="2900" dirty="0">
                <a:latin typeface="AHJ CartoGothic Light"/>
              </a:rPr>
              <a:t>One of the first people accused of witchcraft (by Abigail Williams)</a:t>
            </a:r>
          </a:p>
        </p:txBody>
      </p:sp>
      <p:pic>
        <p:nvPicPr>
          <p:cNvPr id="24579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l="41937" t="3793" r="25449" b="31706"/>
          <a:stretch>
            <a:fillRect/>
          </a:stretch>
        </p:blipFill>
        <p:spPr>
          <a:xfrm>
            <a:off x="5824538" y="2252663"/>
            <a:ext cx="2922587" cy="3868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22238"/>
            <a:ext cx="7543800" cy="818795"/>
          </a:xfrm>
        </p:spPr>
        <p:txBody>
          <a:bodyPr>
            <a:normAutofit/>
          </a:bodyPr>
          <a:lstStyle/>
          <a:p>
            <a:r>
              <a:rPr lang="en-US" dirty="0"/>
              <a:t>MARY WARREN</a:t>
            </a:r>
          </a:p>
        </p:txBody>
      </p:sp>
      <p:sp>
        <p:nvSpPr>
          <p:cNvPr id="25602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211138" y="1092200"/>
            <a:ext cx="5337175" cy="3124200"/>
          </a:xfrm>
        </p:spPr>
        <p:txBody>
          <a:bodyPr/>
          <a:lstStyle/>
          <a:p>
            <a:pPr marL="0" indent="0"/>
            <a:r>
              <a:rPr lang="en-US" sz="2900">
                <a:latin typeface="AHJ CartoGothic Light"/>
              </a:rPr>
              <a:t>New servant in the Proctor household (after Abigail was fired)</a:t>
            </a:r>
          </a:p>
          <a:p>
            <a:pPr marL="0" indent="0"/>
            <a:r>
              <a:rPr lang="en-US" sz="2900">
                <a:latin typeface="AHJ CartoGothic Light"/>
              </a:rPr>
              <a:t>Shy, weak, and easily influenced by the group of young girls</a:t>
            </a:r>
          </a:p>
          <a:p>
            <a:pPr marL="0" indent="0"/>
            <a:r>
              <a:rPr lang="en-US" sz="2900">
                <a:latin typeface="AHJ CartoGothic Light"/>
              </a:rPr>
              <a:t>Tried to give a deposition that says the girls never saw any spirits, but recants the statement and lies to the court when all the girls are against her and she was intimidated</a:t>
            </a:r>
          </a:p>
        </p:txBody>
      </p:sp>
      <p:pic>
        <p:nvPicPr>
          <p:cNvPr id="25603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548313" y="2411413"/>
            <a:ext cx="3124200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310313" y="1795463"/>
            <a:ext cx="2455862" cy="2454275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22238"/>
            <a:ext cx="7543800" cy="857250"/>
          </a:xfrm>
        </p:spPr>
        <p:txBody>
          <a:bodyPr>
            <a:normAutofit/>
          </a:bodyPr>
          <a:lstStyle/>
          <a:p>
            <a:r>
              <a:rPr lang="en-US" sz="3500" dirty="0"/>
              <a:t>GILES AND MARTHA COREY</a:t>
            </a:r>
          </a:p>
        </p:txBody>
      </p:sp>
      <p:pic>
        <p:nvPicPr>
          <p:cNvPr id="26627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 l="24292" r="44537"/>
          <a:stretch>
            <a:fillRect/>
          </a:stretch>
        </p:blipFill>
        <p:spPr>
          <a:xfrm>
            <a:off x="6640513" y="3879850"/>
            <a:ext cx="1795462" cy="2613025"/>
          </a:xfr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269874" y="1254695"/>
            <a:ext cx="5857875" cy="435768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indent="-2730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dirty="0">
                <a:latin typeface="AHJ CartoGothic Light"/>
                <a:ea typeface="AHJ CartoGothic Light"/>
                <a:cs typeface="AHJ CartoGothic Light"/>
              </a:rPr>
              <a:t>Neither believe the accusations the girls make</a:t>
            </a:r>
          </a:p>
          <a:p>
            <a:pPr indent="-2730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dirty="0">
                <a:latin typeface="AHJ CartoGothic Light"/>
                <a:ea typeface="AHJ CartoGothic Light"/>
                <a:cs typeface="AHJ CartoGothic Light"/>
              </a:rPr>
              <a:t>Giles is an elderly farmer in Salem, who is experienced in the courtroom</a:t>
            </a:r>
          </a:p>
          <a:p>
            <a:pPr indent="-2730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dirty="0">
                <a:latin typeface="AHJ CartoGothic Light"/>
                <a:ea typeface="AHJ CartoGothic Light"/>
                <a:cs typeface="AHJ CartoGothic Light"/>
              </a:rPr>
              <a:t>Giles is pressed to death by stones for “being in contempt of court” for not answering a question about who accused Putnam</a:t>
            </a:r>
          </a:p>
          <a:p>
            <a:pPr indent="-2730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dirty="0">
                <a:latin typeface="AHJ CartoGothic Light"/>
                <a:ea typeface="AHJ CartoGothic Light"/>
                <a:cs typeface="AHJ CartoGothic Light"/>
              </a:rPr>
              <a:t>His wife, Martha is accused of witchcraft and arrested because of her reading habits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l="22765" t="-1514" b="2003"/>
          <a:stretch>
            <a:fillRect/>
          </a:stretch>
        </p:blipFill>
        <p:spPr>
          <a:xfrm>
            <a:off x="5389563" y="2660650"/>
            <a:ext cx="3436937" cy="2776538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22238"/>
            <a:ext cx="7543800" cy="803275"/>
          </a:xfrm>
        </p:spPr>
        <p:txBody>
          <a:bodyPr>
            <a:normAutofit/>
          </a:bodyPr>
          <a:lstStyle/>
          <a:p>
            <a:r>
              <a:rPr lang="en-US" sz="3500" dirty="0"/>
              <a:t>ABIGAIL WILLIAMS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228600" y="925513"/>
            <a:ext cx="5160963" cy="3124200"/>
          </a:xfrm>
        </p:spPr>
        <p:txBody>
          <a:bodyPr/>
          <a:lstStyle/>
          <a:p>
            <a:pPr marL="0" indent="0"/>
            <a:r>
              <a:rPr lang="en-US" sz="2900">
                <a:latin typeface="AHJ CartoGothic Light"/>
              </a:rPr>
              <a:t>Reverend Parris’s orphaned niece</a:t>
            </a:r>
          </a:p>
          <a:p>
            <a:pPr marL="0" indent="0"/>
            <a:r>
              <a:rPr lang="en-US" sz="2900">
                <a:latin typeface="AHJ CartoGothic Light"/>
              </a:rPr>
              <a:t>About 16-years-old</a:t>
            </a:r>
          </a:p>
          <a:p>
            <a:pPr marL="0" indent="0"/>
            <a:r>
              <a:rPr lang="en-US" sz="2900">
                <a:latin typeface="AHJ CartoGothic Light"/>
              </a:rPr>
              <a:t>Servant for the Proctors until Elizabeth Proctor fired her after discovering she was having an affair with her husband, John</a:t>
            </a:r>
          </a:p>
          <a:p>
            <a:pPr marL="0" indent="0"/>
            <a:r>
              <a:rPr lang="en-US" sz="2900">
                <a:latin typeface="AHJ CartoGothic Light"/>
              </a:rPr>
              <a:t>Leader</a:t>
            </a:r>
          </a:p>
          <a:p>
            <a:pPr marL="0" indent="0"/>
            <a:r>
              <a:rPr lang="en-US" sz="2900">
                <a:latin typeface="AHJ CartoGothic Light"/>
              </a:rPr>
              <a:t>Cunning/manipulative, and vengeful…a dangerous combination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22238"/>
            <a:ext cx="7543800" cy="783284"/>
          </a:xfrm>
        </p:spPr>
        <p:txBody>
          <a:bodyPr>
            <a:normAutofit/>
          </a:bodyPr>
          <a:lstStyle/>
          <a:p>
            <a:r>
              <a:rPr lang="en-US" sz="3500" dirty="0"/>
              <a:t>JOHN PROCTOR</a:t>
            </a:r>
          </a:p>
        </p:txBody>
      </p:sp>
      <p:sp>
        <p:nvSpPr>
          <p:cNvPr id="16386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269875" y="1095375"/>
            <a:ext cx="5353050" cy="3124200"/>
          </a:xfrm>
        </p:spPr>
        <p:txBody>
          <a:bodyPr/>
          <a:lstStyle/>
          <a:p>
            <a:pPr marL="0" indent="0"/>
            <a:r>
              <a:rPr lang="en-US" sz="2900">
                <a:latin typeface="AHJ CartoGothic Light"/>
              </a:rPr>
              <a:t>The central character of the play</a:t>
            </a:r>
          </a:p>
          <a:p>
            <a:pPr marL="0" indent="0"/>
            <a:r>
              <a:rPr lang="en-US" sz="2900">
                <a:latin typeface="AHJ CartoGothic Light"/>
              </a:rPr>
              <a:t>A farmer in his thirties</a:t>
            </a:r>
          </a:p>
          <a:p>
            <a:pPr marL="0" indent="0"/>
            <a:r>
              <a:rPr lang="en-US" sz="2900">
                <a:latin typeface="AHJ CartoGothic Light"/>
              </a:rPr>
              <a:t>Elizabeth Proctor’s husband</a:t>
            </a:r>
          </a:p>
          <a:p>
            <a:pPr marL="0" indent="0"/>
            <a:r>
              <a:rPr lang="en-US" sz="2900">
                <a:latin typeface="AHJ CartoGothic Light"/>
              </a:rPr>
              <a:t>Reputation of integrity and good sense</a:t>
            </a:r>
          </a:p>
          <a:p>
            <a:pPr marL="0" indent="0"/>
            <a:r>
              <a:rPr lang="en-US" sz="2900">
                <a:latin typeface="AHJ CartoGothic Light"/>
              </a:rPr>
              <a:t>Noble and courageous, but not perfect (sins by committing adultery with Abigail, but repents)</a:t>
            </a:r>
          </a:p>
          <a:p>
            <a:pPr marL="0" indent="0"/>
            <a:r>
              <a:rPr lang="en-US" sz="2900">
                <a:latin typeface="AHJ CartoGothic Light"/>
              </a:rPr>
              <a:t>Stern</a:t>
            </a:r>
          </a:p>
        </p:txBody>
      </p:sp>
      <p:pic>
        <p:nvPicPr>
          <p:cNvPr id="16387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l="4877" r="-282"/>
          <a:stretch>
            <a:fillRect/>
          </a:stretch>
        </p:blipFill>
        <p:spPr>
          <a:xfrm>
            <a:off x="5807075" y="1905000"/>
            <a:ext cx="3124200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22238"/>
            <a:ext cx="7543800" cy="836550"/>
          </a:xfrm>
        </p:spPr>
        <p:txBody>
          <a:bodyPr>
            <a:normAutofit/>
          </a:bodyPr>
          <a:lstStyle/>
          <a:p>
            <a:r>
              <a:rPr lang="en-US" sz="3500" dirty="0"/>
              <a:t>ELIZABETH PROCTOR</a:t>
            </a:r>
          </a:p>
        </p:txBody>
      </p:sp>
      <p:sp>
        <p:nvSpPr>
          <p:cNvPr id="17410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79413" y="1155700"/>
            <a:ext cx="4370387" cy="3124200"/>
          </a:xfrm>
        </p:spPr>
        <p:txBody>
          <a:bodyPr/>
          <a:lstStyle/>
          <a:p>
            <a:pPr marL="0" indent="0"/>
            <a:r>
              <a:rPr lang="en-US" sz="2900">
                <a:latin typeface="AHJ CartoGothic Light"/>
              </a:rPr>
              <a:t>John Proctor’s wife</a:t>
            </a:r>
          </a:p>
          <a:p>
            <a:pPr marL="0" indent="0"/>
            <a:r>
              <a:rPr lang="en-US" sz="2900">
                <a:latin typeface="AHJ CartoGothic Light"/>
              </a:rPr>
              <a:t>A good, honest woman</a:t>
            </a:r>
          </a:p>
          <a:p>
            <a:pPr marL="0" indent="0"/>
            <a:r>
              <a:rPr lang="en-US" sz="2900">
                <a:latin typeface="AHJ CartoGothic Light"/>
              </a:rPr>
              <a:t>Loving and understanding, but sometimes cold</a:t>
            </a:r>
          </a:p>
          <a:p>
            <a:pPr marL="0" indent="0"/>
            <a:r>
              <a:rPr lang="en-US" sz="2900">
                <a:latin typeface="AHJ CartoGothic Light"/>
              </a:rPr>
              <a:t>Fired Abigail upon discovering the affair she was having with her husband, John</a:t>
            </a:r>
          </a:p>
        </p:txBody>
      </p:sp>
      <p:pic>
        <p:nvPicPr>
          <p:cNvPr id="17411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l="13359" r="13359"/>
          <a:stretch>
            <a:fillRect/>
          </a:stretch>
        </p:blipFill>
        <p:spPr>
          <a:xfrm>
            <a:off x="5397500" y="2179638"/>
            <a:ext cx="3124200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22238"/>
            <a:ext cx="7543800" cy="792162"/>
          </a:xfrm>
        </p:spPr>
        <p:txBody>
          <a:bodyPr>
            <a:normAutofit/>
          </a:bodyPr>
          <a:lstStyle/>
          <a:p>
            <a:r>
              <a:rPr lang="en-US" dirty="0"/>
              <a:t>REVEREND PARRIS</a:t>
            </a:r>
          </a:p>
        </p:txBody>
      </p:sp>
      <p:sp>
        <p:nvSpPr>
          <p:cNvPr id="18434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279400" y="1373188"/>
            <a:ext cx="4959350" cy="3124200"/>
          </a:xfrm>
        </p:spPr>
        <p:txBody>
          <a:bodyPr/>
          <a:lstStyle/>
          <a:p>
            <a:pPr marL="0" indent="0"/>
            <a:r>
              <a:rPr lang="en-US" sz="2900">
                <a:latin typeface="AHJ CartoGothic Light"/>
              </a:rPr>
              <a:t>Minister of Salem’s church</a:t>
            </a:r>
          </a:p>
          <a:p>
            <a:pPr marL="0" indent="0"/>
            <a:r>
              <a:rPr lang="en-US" sz="2900">
                <a:latin typeface="AHJ CartoGothic Light"/>
              </a:rPr>
              <a:t>Paranoid and power-hungry</a:t>
            </a:r>
          </a:p>
          <a:p>
            <a:pPr marL="0" indent="0"/>
            <a:r>
              <a:rPr lang="en-US" sz="2900">
                <a:latin typeface="AHJ CartoGothic Light"/>
              </a:rPr>
              <a:t>Greedy/Selfish</a:t>
            </a:r>
          </a:p>
          <a:p>
            <a:pPr marL="0" indent="0"/>
            <a:r>
              <a:rPr lang="en-US" sz="2900">
                <a:latin typeface="AHJ CartoGothic Light"/>
              </a:rPr>
              <a:t>Overly concerned with his reputation in the community and security of his position</a:t>
            </a:r>
          </a:p>
          <a:p>
            <a:pPr marL="0" indent="0"/>
            <a:r>
              <a:rPr lang="en-US" sz="2900">
                <a:latin typeface="AHJ CartoGothic Light"/>
              </a:rPr>
              <a:t>Most people in the town (especially John Proctor) dislike him because mostly concerned with himself and power</a:t>
            </a:r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616575" y="2478088"/>
            <a:ext cx="3124200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22238"/>
            <a:ext cx="7543800" cy="978593"/>
          </a:xfrm>
        </p:spPr>
        <p:txBody>
          <a:bodyPr>
            <a:normAutofit/>
          </a:bodyPr>
          <a:lstStyle/>
          <a:p>
            <a:r>
              <a:rPr lang="en-US" sz="3500" dirty="0"/>
              <a:t>REVEREND JOHN HALE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238125" y="1836738"/>
            <a:ext cx="5781675" cy="31242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</a:pPr>
            <a:r>
              <a:rPr lang="en-US" sz="2900" dirty="0">
                <a:latin typeface="AHJ CartoGothic Light"/>
                <a:ea typeface="AHJ CartoGothic Light"/>
                <a:cs typeface="AHJ CartoGothic Light"/>
              </a:rPr>
              <a:t>Young minister from another town brought to Salem because of his expertise on studying witchcraft</a:t>
            </a:r>
          </a:p>
          <a:p>
            <a:pPr marL="0" indent="0">
              <a:lnSpc>
                <a:spcPct val="90000"/>
              </a:lnSpc>
            </a:pPr>
            <a:r>
              <a:rPr lang="en-US" sz="2900" dirty="0">
                <a:latin typeface="AHJ CartoGothic Light"/>
                <a:ea typeface="AHJ CartoGothic Light"/>
                <a:cs typeface="AHJ CartoGothic Light"/>
              </a:rPr>
              <a:t>Examines Reverend Parris’s daughter, Betty upon arrival</a:t>
            </a:r>
          </a:p>
          <a:p>
            <a:pPr marL="0" indent="0">
              <a:lnSpc>
                <a:spcPct val="90000"/>
              </a:lnSpc>
            </a:pPr>
            <a:r>
              <a:rPr lang="en-US" sz="2900" dirty="0">
                <a:latin typeface="AHJ CartoGothic Light"/>
                <a:ea typeface="AHJ CartoGothic Light"/>
                <a:cs typeface="AHJ CartoGothic Light"/>
              </a:rPr>
              <a:t>Voice of reason…his critical mind and intelligence keeps him from believing the ridiculous accusations</a:t>
            </a:r>
          </a:p>
          <a:p>
            <a:pPr marL="0" indent="0">
              <a:lnSpc>
                <a:spcPct val="90000"/>
              </a:lnSpc>
            </a:pPr>
            <a:r>
              <a:rPr lang="en-US" sz="2900" dirty="0">
                <a:latin typeface="AHJ CartoGothic Light"/>
                <a:ea typeface="AHJ CartoGothic Light"/>
                <a:cs typeface="AHJ CartoGothic Light"/>
              </a:rPr>
              <a:t>Regretful of executing the accused and attempts to save the rest of the innocent people accused</a:t>
            </a:r>
          </a:p>
          <a:p>
            <a:pPr marL="0" indent="0">
              <a:lnSpc>
                <a:spcPct val="90000"/>
              </a:lnSpc>
            </a:pPr>
            <a:endParaRPr lang="en-US" sz="2900" dirty="0">
              <a:latin typeface="AHJ CartoGothic Light"/>
              <a:ea typeface="AHJ CartoGothic Light"/>
              <a:cs typeface="AHJ CartoGothic Light"/>
            </a:endParaRPr>
          </a:p>
        </p:txBody>
      </p:sp>
      <p:pic>
        <p:nvPicPr>
          <p:cNvPr id="19459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l="10683" r="10683"/>
          <a:stretch>
            <a:fillRect/>
          </a:stretch>
        </p:blipFill>
        <p:spPr>
          <a:xfrm>
            <a:off x="6019800" y="1836738"/>
            <a:ext cx="3124200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3500"/>
              <a:t>JUDGE DANFORTH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80020" y="1929399"/>
            <a:ext cx="5095875" cy="31242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</a:pPr>
            <a:r>
              <a:rPr lang="en-US" sz="2900" dirty="0">
                <a:latin typeface="AHJ CartoGothic Light"/>
                <a:ea typeface="AHJ CartoGothic Light"/>
                <a:cs typeface="AHJ CartoGothic Light"/>
              </a:rPr>
              <a:t>Religious and political leader in the community (authority of law and church…judge at Witch Trials)</a:t>
            </a:r>
          </a:p>
          <a:p>
            <a:pPr marL="0" indent="0">
              <a:lnSpc>
                <a:spcPct val="90000"/>
              </a:lnSpc>
            </a:pPr>
            <a:r>
              <a:rPr lang="en-US" sz="2900" dirty="0">
                <a:latin typeface="AHJ CartoGothic Light"/>
                <a:ea typeface="AHJ CartoGothic Light"/>
                <a:cs typeface="AHJ CartoGothic Light"/>
              </a:rPr>
              <a:t>Very serious about position – inflexible and unemotional  (convinced he’s doing right0</a:t>
            </a:r>
          </a:p>
          <a:p>
            <a:pPr marL="0" indent="0">
              <a:lnSpc>
                <a:spcPct val="90000"/>
              </a:lnSpc>
            </a:pPr>
            <a:r>
              <a:rPr lang="en-US" sz="2900" dirty="0">
                <a:latin typeface="AHJ CartoGothic Light"/>
                <a:ea typeface="AHJ CartoGothic Light"/>
                <a:cs typeface="AHJ CartoGothic Light"/>
              </a:rPr>
              <a:t>Does not let the work of the court be questioned and lets the witch hunt continue (even though he knows innocent victims are being condemned)</a:t>
            </a:r>
          </a:p>
          <a:p>
            <a:pPr marL="0" indent="0">
              <a:lnSpc>
                <a:spcPct val="90000"/>
              </a:lnSpc>
            </a:pPr>
            <a:endParaRPr lang="en-US" sz="2900" dirty="0">
              <a:latin typeface="AHJ CartoGothic Light"/>
              <a:ea typeface="AHJ CartoGothic Light"/>
              <a:cs typeface="AHJ CartoGothic Light"/>
            </a:endParaRPr>
          </a:p>
        </p:txBody>
      </p:sp>
      <p:pic>
        <p:nvPicPr>
          <p:cNvPr id="20483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l="11905" r="11905"/>
          <a:stretch>
            <a:fillRect/>
          </a:stretch>
        </p:blipFill>
        <p:spPr>
          <a:xfrm>
            <a:off x="5507038" y="1995488"/>
            <a:ext cx="3124200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/>
              <a:t>REBECCA NURSE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66466" y="2109788"/>
            <a:ext cx="4970463" cy="31242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</a:pPr>
            <a:r>
              <a:rPr lang="en-US" sz="2900" dirty="0">
                <a:latin typeface="AHJ CartoGothic Light"/>
                <a:ea typeface="AHJ CartoGothic Light"/>
                <a:cs typeface="AHJ CartoGothic Light"/>
              </a:rPr>
              <a:t>Wise and sensible woman</a:t>
            </a:r>
          </a:p>
          <a:p>
            <a:pPr marL="0" indent="0">
              <a:lnSpc>
                <a:spcPct val="90000"/>
              </a:lnSpc>
            </a:pPr>
            <a:r>
              <a:rPr lang="en-US" sz="2900" dirty="0">
                <a:latin typeface="AHJ CartoGothic Light"/>
                <a:ea typeface="AHJ CartoGothic Light"/>
                <a:cs typeface="AHJ CartoGothic Light"/>
              </a:rPr>
              <a:t>Extremely well-respected in Salem</a:t>
            </a:r>
          </a:p>
          <a:p>
            <a:pPr marL="0" indent="0">
              <a:lnSpc>
                <a:spcPct val="90000"/>
              </a:lnSpc>
            </a:pPr>
            <a:r>
              <a:rPr lang="en-US" sz="2900" dirty="0">
                <a:latin typeface="AHJ CartoGothic Light"/>
                <a:ea typeface="AHJ CartoGothic Light"/>
                <a:cs typeface="AHJ CartoGothic Light"/>
              </a:rPr>
              <a:t>Reverend Hale heard about her before he even arrived</a:t>
            </a:r>
          </a:p>
          <a:p>
            <a:pPr marL="0" indent="0">
              <a:lnSpc>
                <a:spcPct val="90000"/>
              </a:lnSpc>
            </a:pPr>
            <a:r>
              <a:rPr lang="en-US" sz="2900" dirty="0">
                <a:latin typeface="AHJ CartoGothic Light"/>
                <a:ea typeface="AHJ CartoGothic Light"/>
                <a:cs typeface="AHJ CartoGothic Light"/>
              </a:rPr>
              <a:t>Falls victim to hysteria when the Putnam’s accuse her of witchcraft and she refuses to confess that ridiculous lie</a:t>
            </a:r>
          </a:p>
          <a:p>
            <a:pPr marL="0" indent="0">
              <a:lnSpc>
                <a:spcPct val="90000"/>
              </a:lnSpc>
            </a:pPr>
            <a:r>
              <a:rPr lang="en-US" sz="2900" dirty="0">
                <a:latin typeface="AHJ CartoGothic Light"/>
                <a:ea typeface="AHJ CartoGothic Light"/>
                <a:cs typeface="AHJ CartoGothic Light"/>
              </a:rPr>
              <a:t>Mrs. Putnam resented her for birthing many healthy children</a:t>
            </a:r>
          </a:p>
        </p:txBody>
      </p:sp>
      <p:pic>
        <p:nvPicPr>
          <p:cNvPr id="21507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t="1086" b="1086"/>
          <a:stretch>
            <a:fillRect/>
          </a:stretch>
        </p:blipFill>
        <p:spPr>
          <a:xfrm>
            <a:off x="5643563" y="2109788"/>
            <a:ext cx="3124200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/>
              <a:t>MR. AND MRS. PUTNAM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84150" y="2438400"/>
            <a:ext cx="5165725" cy="31242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</a:pPr>
            <a:r>
              <a:rPr lang="en-US" sz="2700" dirty="0">
                <a:latin typeface="AHJ CartoGothic Light"/>
                <a:ea typeface="AHJ CartoGothic Light"/>
                <a:cs typeface="AHJ CartoGothic Light"/>
              </a:rPr>
              <a:t>Bitter, jealous, small-minded, greedy couple</a:t>
            </a:r>
          </a:p>
          <a:p>
            <a:pPr marL="0" indent="0">
              <a:lnSpc>
                <a:spcPct val="90000"/>
              </a:lnSpc>
            </a:pPr>
            <a:r>
              <a:rPr lang="en-US" sz="2700" dirty="0">
                <a:latin typeface="AHJ CartoGothic Light"/>
                <a:ea typeface="AHJ CartoGothic Light"/>
                <a:cs typeface="AHJ CartoGothic Light"/>
              </a:rPr>
              <a:t>Thomas Putnam used the Witch Trials for his own gain by accusing people of witchcraft so that he can buy their land while they’re in jail</a:t>
            </a:r>
          </a:p>
          <a:p>
            <a:pPr marL="0" indent="0">
              <a:lnSpc>
                <a:spcPct val="90000"/>
              </a:lnSpc>
            </a:pPr>
            <a:r>
              <a:rPr lang="en-US" sz="2700" dirty="0">
                <a:latin typeface="AHJ CartoGothic Light"/>
                <a:ea typeface="AHJ CartoGothic Light"/>
                <a:cs typeface="AHJ CartoGothic Light"/>
              </a:rPr>
              <a:t>Ann Putnam gave birth to 8 children, but only one (Ruth) survived and she thinks they were murdered by “supernatural” means (Resents Rebecca Nurse for giving birth to many healthy children)</a:t>
            </a:r>
          </a:p>
        </p:txBody>
      </p:sp>
      <p:pic>
        <p:nvPicPr>
          <p:cNvPr id="22531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l="15971" r="15971"/>
          <a:stretch>
            <a:fillRect/>
          </a:stretch>
        </p:blipFill>
        <p:spPr>
          <a:xfrm>
            <a:off x="5670550" y="2438400"/>
            <a:ext cx="3124200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206</TotalTime>
  <Words>623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Couture</vt:lpstr>
      <vt:lpstr>Network</vt:lpstr>
      <vt:lpstr>The Crucible</vt:lpstr>
      <vt:lpstr>ABIGAIL WILLIAMS</vt:lpstr>
      <vt:lpstr>JOHN PROCTOR</vt:lpstr>
      <vt:lpstr>ELIZABETH PROCTOR</vt:lpstr>
      <vt:lpstr>REVEREND PARRIS</vt:lpstr>
      <vt:lpstr>REVEREND JOHN HALE</vt:lpstr>
      <vt:lpstr>JUDGE DANFORTH</vt:lpstr>
      <vt:lpstr>REBECCA NURSE</vt:lpstr>
      <vt:lpstr>MR. AND MRS. PUTNAM</vt:lpstr>
      <vt:lpstr>THE “AFFLICTED” GIRLS</vt:lpstr>
      <vt:lpstr>TITUBA</vt:lpstr>
      <vt:lpstr>MARY WARREN</vt:lpstr>
      <vt:lpstr>GILES AND MARTHA COREY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Crucible</dc:title>
  <dc:creator>Valerie Nafso</dc:creator>
  <cp:lastModifiedBy>Windows User</cp:lastModifiedBy>
  <cp:revision>12</cp:revision>
  <cp:lastPrinted>2016-02-24T19:24:00Z</cp:lastPrinted>
  <dcterms:created xsi:type="dcterms:W3CDTF">2013-12-10T05:13:55Z</dcterms:created>
  <dcterms:modified xsi:type="dcterms:W3CDTF">2016-02-24T19:24:03Z</dcterms:modified>
</cp:coreProperties>
</file>