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3" d="100"/>
          <a:sy n="73" d="100"/>
        </p:scale>
        <p:origin x="-4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36E80D8-1D54-4A9D-9AE4-962E91ABFBED}" type="datetimeFigureOut">
              <a:rPr lang="en-US"/>
              <a:pPr>
                <a:defRPr/>
              </a:pPr>
              <a:t>12/4/2013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AECCBBE-3DD0-4AAE-90A0-D9376598517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561E12-D5B5-4036-B4CD-9D8995B7AD45}" type="slidenum">
              <a:rPr lang="en-US"/>
              <a:pPr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5"/>
          <p:cNvGrpSpPr>
            <a:grpSpLocks/>
          </p:cNvGrpSpPr>
          <p:nvPr/>
        </p:nvGrpSpPr>
        <p:grpSpPr bwMode="auto">
          <a:xfrm>
            <a:off x="0" y="0"/>
            <a:ext cx="9144000" cy="6858000"/>
            <a:chOff x="0" y="0"/>
            <a:chExt cx="9144000" cy="6858000"/>
          </a:xfrm>
        </p:grpSpPr>
        <p:sp>
          <p:nvSpPr>
            <p:cNvPr id="5"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a:xfrm>
            <a:off x="990600" y="1017588"/>
            <a:ext cx="7178675" cy="4830762"/>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1"/>
          <p:cNvSpPr/>
          <p:nvPr/>
        </p:nvSpPr>
        <p:spPr>
          <a:xfrm>
            <a:off x="990600" y="1009650"/>
            <a:ext cx="7180263" cy="4832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 name="Picture 2" descr="C:\Users\Administrator\Desktop\Pushpin Dev\Assets\pushpinLeft.png"/>
          <p:cNvPicPr>
            <a:picLocks noChangeAspect="1" noChangeArrowheads="1"/>
          </p:cNvPicPr>
          <p:nvPr/>
        </p:nvPicPr>
        <p:blipFill>
          <a:blip r:embed="rId3"/>
          <a:srcRect/>
          <a:stretch>
            <a:fillRect/>
          </a:stretch>
        </p:blipFill>
        <p:spPr bwMode="auto">
          <a:xfrm rot="1435684">
            <a:off x="769938" y="701675"/>
            <a:ext cx="566737" cy="568325"/>
          </a:xfrm>
          <a:prstGeom prst="rect">
            <a:avLst/>
          </a:prstGeom>
          <a:noFill/>
          <a:ln w="9525">
            <a:noFill/>
            <a:miter lim="800000"/>
            <a:headEnd/>
            <a:tailEnd/>
          </a:ln>
        </p:spPr>
      </p:pic>
      <p:pic>
        <p:nvPicPr>
          <p:cNvPr id="11" name="Picture 2" descr="C:\Users\Administrator\Desktop\Pushpin Dev\Assets\pushpinLeft.png"/>
          <p:cNvPicPr>
            <a:picLocks noChangeAspect="1" noChangeArrowheads="1"/>
          </p:cNvPicPr>
          <p:nvPr/>
        </p:nvPicPr>
        <p:blipFill>
          <a:blip r:embed="rId3"/>
          <a:srcRect/>
          <a:stretch>
            <a:fillRect/>
          </a:stretch>
        </p:blipFill>
        <p:spPr bwMode="auto">
          <a:xfrm rot="4096196">
            <a:off x="7854950" y="749300"/>
            <a:ext cx="566738" cy="566738"/>
          </a:xfrm>
          <a:prstGeom prst="rect">
            <a:avLst/>
          </a:prstGeom>
          <a:noFill/>
          <a:ln w="9525">
            <a:noFill/>
            <a:miter lim="800000"/>
            <a:headEnd/>
            <a:tailEnd/>
          </a:ln>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a:xfrm>
            <a:off x="6770688" y="5357813"/>
            <a:ext cx="1214437" cy="365125"/>
          </a:xfrm>
        </p:spPr>
        <p:txBody>
          <a:bodyPr/>
          <a:lstStyle>
            <a:lvl1pPr>
              <a:defRPr/>
            </a:lvl1pPr>
          </a:lstStyle>
          <a:p>
            <a:pPr>
              <a:defRPr/>
            </a:pPr>
            <a:fld id="{CCFB9E7D-7DAF-437A-B59E-0440C3234902}" type="datetimeFigureOut">
              <a:rPr lang="en-US"/>
              <a:pPr>
                <a:defRPr/>
              </a:pPr>
              <a:t>12/4/2013</a:t>
            </a:fld>
            <a:endParaRPr lang="en-US"/>
          </a:p>
        </p:txBody>
      </p:sp>
      <p:sp>
        <p:nvSpPr>
          <p:cNvPr id="13" name="Footer Placeholder 4"/>
          <p:cNvSpPr>
            <a:spLocks noGrp="1"/>
          </p:cNvSpPr>
          <p:nvPr>
            <p:ph type="ftr" sz="quarter" idx="11"/>
          </p:nvPr>
        </p:nvSpPr>
        <p:spPr>
          <a:xfrm>
            <a:off x="1174750" y="5357813"/>
            <a:ext cx="5033963" cy="365125"/>
          </a:xfrm>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6213475" y="5357813"/>
            <a:ext cx="554038" cy="365125"/>
          </a:xfrm>
        </p:spPr>
        <p:txBody>
          <a:bodyPr/>
          <a:lstStyle>
            <a:lvl1pPr algn="ctr">
              <a:defRPr smtClean="0"/>
            </a:lvl1pPr>
          </a:lstStyle>
          <a:p>
            <a:pPr>
              <a:defRPr/>
            </a:pPr>
            <a:fld id="{EABD836B-0BB7-4538-9187-1EF6243C43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1297A17-1636-431F-B09A-C779E8525342}" type="datetimeFigureOut">
              <a:rPr lang="en-US"/>
              <a:pPr>
                <a:defRPr/>
              </a:pPr>
              <a:t>12/4/2013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CD0370-E8FB-4DF7-AFF1-3E374703C7C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D3ABC9-CD41-4476-9A35-3620D455FABB}" type="datetimeFigureOut">
              <a:rPr lang="en-US"/>
              <a:pPr>
                <a:defRPr/>
              </a:pPr>
              <a:t>12/4/2013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0E8C67-02A7-4170-BD61-478AAD5430D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7E6792-C0D4-4FCF-ACCA-B5F92FA2E915}" type="datetimeFigureOut">
              <a:rPr lang="en-US"/>
              <a:pPr>
                <a:defRPr/>
              </a:pPr>
              <a:t>12/4/2013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7E4BC5-505C-4E10-8CF4-64C12D1AF14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D54818-EF1A-4F04-A2C3-90C85AEE61B8}" type="datetimeFigureOut">
              <a:rPr lang="en-US"/>
              <a:pPr>
                <a:defRPr/>
              </a:pPr>
              <a:t>12/4/2013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B3AACA-4B15-45D8-B9D0-1C28C97E1B0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9F22AEB8-B2B1-438F-A71D-780FBE8BC8D4}" type="datetimeFigureOut">
              <a:rPr lang="en-US"/>
              <a:pPr>
                <a:defRPr/>
              </a:pPr>
              <a:t>12/4/2013</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CDE611BD-0E2D-4EC2-A531-6B179BD2783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5"/>
          </p:nvPr>
        </p:nvSpPr>
        <p:spPr/>
        <p:txBody>
          <a:bodyPr/>
          <a:lstStyle>
            <a:lvl1pPr>
              <a:defRPr/>
            </a:lvl1pPr>
          </a:lstStyle>
          <a:p>
            <a:pPr>
              <a:defRPr/>
            </a:pPr>
            <a:fld id="{0747245B-6C28-4C6F-9417-6AA6BF50D2EF}" type="datetimeFigureOut">
              <a:rPr lang="en-US"/>
              <a:pPr>
                <a:defRPr/>
              </a:pPr>
              <a:t>12/4/2013</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C713092D-2E82-4AB2-B015-83F765AC9EC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D5B3D86-3C2A-4230-8F8F-4D8B90F5B56C}" type="datetimeFigureOut">
              <a:rPr lang="en-US"/>
              <a:pPr>
                <a:defRPr/>
              </a:pPr>
              <a:t>12/4/2013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272FB74-094C-4C6E-B2AC-BFCF244DB3C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5BE80A-8BDE-4DEF-B807-3E5E32E6A3A6}" type="datetimeFigureOut">
              <a:rPr lang="en-US"/>
              <a:pPr>
                <a:defRPr/>
              </a:pPr>
              <a:t>12/4/2013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D12303-5CE5-4BAF-B64E-B3C098E843A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5"/>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6"/>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2"/>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3"/>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pPr>
              <a:defRPr/>
            </a:pPr>
            <a:fld id="{792DC6EA-316F-463F-A0EC-E9C7CDA4F831}" type="datetimeFigureOut">
              <a:rPr lang="en-US"/>
              <a:pPr>
                <a:defRPr/>
              </a:pPr>
              <a:t>12/4/2013</a:t>
            </a:fld>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pPr>
              <a:defRPr/>
            </a:pPr>
            <a:fld id="{7ED9D622-C1A7-448E-BD1C-69AC167E150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1"/>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2"/>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2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29"/>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pPr>
              <a:defRPr/>
            </a:pPr>
            <a:fld id="{C2D79454-327A-4FEB-AF61-C35EB39A9953}" type="datetimeFigureOut">
              <a:rPr lang="en-US"/>
              <a:pPr>
                <a:defRPr/>
              </a:pPr>
              <a:t>12/4/2013</a:t>
            </a:fld>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pPr>
              <a:defRPr/>
            </a:pPr>
            <a:fld id="{5334FA4D-9D61-406E-98B1-F428388AEE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731838" y="576263"/>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C:\Users\Administrator\Desktop\Pushpin Dev\Assets\pushpinLeft.png"/>
          <p:cNvPicPr>
            <a:picLocks noChangeAspect="1" noChangeArrowheads="1"/>
          </p:cNvPicPr>
          <p:nvPr/>
        </p:nvPicPr>
        <p:blipFill>
          <a:blip r:embed="rId14"/>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4"/>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Rage Italic" pitchFamily="66" charset="0"/>
              </a:defRPr>
            </a:lvl1pPr>
          </a:lstStyle>
          <a:p>
            <a:pPr>
              <a:defRPr/>
            </a:pPr>
            <a:fld id="{615C4F82-855E-422D-ACBB-E2312487C615}" type="datetimeFigureOut">
              <a:rPr lang="en-US"/>
              <a:pPr>
                <a:defRPr/>
              </a:pPr>
              <a:t>12/4/2013</a:t>
            </a:fld>
            <a:endParaRPr lang="en-US" dirty="0"/>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sz="1400" dirty="0">
                <a:solidFill>
                  <a:schemeClr val="tx2"/>
                </a:solidFill>
                <a:latin typeface="Rage Italic" pitchFamily="66" charset="0"/>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lIns="91440" tIns="45720" rIns="91440" bIns="45720" rtlCol="0" anchor="ctr"/>
          <a:lstStyle>
            <a:lvl1pPr algn="r" fontAlgn="auto">
              <a:spcBef>
                <a:spcPts val="0"/>
              </a:spcBef>
              <a:spcAft>
                <a:spcPts val="0"/>
              </a:spcAft>
              <a:defRPr sz="1400" smtClean="0">
                <a:solidFill>
                  <a:schemeClr val="tx2"/>
                </a:solidFill>
                <a:latin typeface="Rage Italic" pitchFamily="66" charset="0"/>
              </a:defRPr>
            </a:lvl1pPr>
          </a:lstStyle>
          <a:p>
            <a:pPr>
              <a:defRPr/>
            </a:pPr>
            <a:fld id="{A7691E6D-A124-4FFA-B1FF-66E1EA6FB9D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73" r:id="rId8"/>
    <p:sldLayoutId id="2147483674" r:id="rId9"/>
    <p:sldLayoutId id="2147483665" r:id="rId10"/>
    <p:sldLayoutId id="2147483664"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nstantia" pitchFamily="18" charset="0"/>
        </a:defRPr>
      </a:lvl2pPr>
      <a:lvl3pPr algn="ctr" rtl="0" fontAlgn="base">
        <a:spcBef>
          <a:spcPct val="0"/>
        </a:spcBef>
        <a:spcAft>
          <a:spcPct val="0"/>
        </a:spcAft>
        <a:defRPr sz="4400">
          <a:solidFill>
            <a:schemeClr val="tx1"/>
          </a:solidFill>
          <a:latin typeface="Constantia" pitchFamily="18" charset="0"/>
        </a:defRPr>
      </a:lvl3pPr>
      <a:lvl4pPr algn="ctr" rtl="0" fontAlgn="base">
        <a:spcBef>
          <a:spcPct val="0"/>
        </a:spcBef>
        <a:spcAft>
          <a:spcPct val="0"/>
        </a:spcAft>
        <a:defRPr sz="4400">
          <a:solidFill>
            <a:schemeClr val="tx1"/>
          </a:solidFill>
          <a:latin typeface="Constantia" pitchFamily="18" charset="0"/>
        </a:defRPr>
      </a:lvl4pPr>
      <a:lvl5pPr algn="ctr" rtl="0" fontAlgn="base">
        <a:spcBef>
          <a:spcPct val="0"/>
        </a:spcBef>
        <a:spcAft>
          <a:spcPct val="0"/>
        </a:spcAft>
        <a:defRPr sz="4400">
          <a:solidFill>
            <a:schemeClr val="tx1"/>
          </a:solidFill>
          <a:latin typeface="Constanti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2"/>
        </a:buClr>
        <a:buSzPct val="85000"/>
        <a:buFont typeface="Brush Script MT" pitchFamily="66" charset="0"/>
        <a:buChar char="O"/>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rtl="0" fontAlgn="base">
        <a:spcBef>
          <a:spcPct val="20000"/>
        </a:spcBef>
        <a:spcAft>
          <a:spcPct val="0"/>
        </a:spcAft>
        <a:buClr>
          <a:schemeClr val="accent2"/>
        </a:buClr>
        <a:buSzPct val="85000"/>
        <a:buFont typeface="Brush Script MT" pitchFamily="66" charset="0"/>
        <a:buChar char="O"/>
        <a:defRPr sz="2000" kern="1200">
          <a:solidFill>
            <a:schemeClr val="tx1"/>
          </a:solidFill>
          <a:latin typeface="+mn-lt"/>
          <a:ea typeface="+mn-ea"/>
          <a:cs typeface="+mn-cs"/>
        </a:defRPr>
      </a:lvl3pPr>
      <a:lvl4pPr marL="1279525" indent="-228600" algn="l" rtl="0" fontAlgn="base">
        <a:spcBef>
          <a:spcPct val="20000"/>
        </a:spcBef>
        <a:spcAft>
          <a:spcPct val="0"/>
        </a:spcAft>
        <a:buClr>
          <a:schemeClr val="accent2"/>
        </a:buClr>
        <a:buSzPct val="85000"/>
        <a:buFont typeface="Brush Script MT" pitchFamily="66" charset="0"/>
        <a:buChar char="O"/>
        <a:defRPr kern="1200">
          <a:solidFill>
            <a:schemeClr val="tx1"/>
          </a:solidFill>
          <a:latin typeface="+mn-lt"/>
          <a:ea typeface="+mn-ea"/>
          <a:cs typeface="+mn-cs"/>
        </a:defRPr>
      </a:lvl4pPr>
      <a:lvl5pPr marL="1644650" indent="-228600" algn="l" rtl="0" fontAlgn="base">
        <a:spcBef>
          <a:spcPct val="20000"/>
        </a:spcBef>
        <a:spcAft>
          <a:spcPct val="0"/>
        </a:spcAft>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fjsSr3z5nV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6fyJ0QmmO3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PJhXVg2Qis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QRaliA4T1c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878013" y="2430463"/>
            <a:ext cx="5722937" cy="1827212"/>
          </a:xfrm>
        </p:spPr>
        <p:txBody>
          <a:bodyPr/>
          <a:lstStyle/>
          <a:p>
            <a:r>
              <a:rPr lang="en-US" smtClean="0">
                <a:latin typeface="Century Gothic" pitchFamily="34" charset="0"/>
              </a:rPr>
              <a:t>Classroom Expectations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latin typeface="Century Gothic" pitchFamily="34" charset="0"/>
              </a:rPr>
              <a:t>RESPECT</a:t>
            </a:r>
          </a:p>
        </p:txBody>
      </p:sp>
      <p:sp>
        <p:nvSpPr>
          <p:cNvPr id="16386" name="Content Placeholder 2"/>
          <p:cNvSpPr>
            <a:spLocks noGrp="1"/>
          </p:cNvSpPr>
          <p:nvPr>
            <p:ph idx="1"/>
          </p:nvPr>
        </p:nvSpPr>
        <p:spPr/>
        <p:txBody>
          <a:bodyPr/>
          <a:lstStyle/>
          <a:p>
            <a:r>
              <a:rPr lang="en-US" smtClean="0"/>
              <a:t> Aretha Franklin knows what she’s talking about. RESPECT one another ALL THE TIME. This is the #1 rule in my classroom. </a:t>
            </a:r>
          </a:p>
        </p:txBody>
      </p:sp>
      <p:pic>
        <p:nvPicPr>
          <p:cNvPr id="6" name="Shape">
            <a:hlinkClick r:id="" action="ppaction://media"/>
          </p:cNvPr>
          <p:cNvPicPr>
            <a:picLocks noRot="1" noChangeAspect="1"/>
          </p:cNvPicPr>
          <p:nvPr>
            <a:audioFile r:link="rId1"/>
          </p:nvPr>
        </p:nvPicPr>
        <p:blipFill>
          <a:blip r:embed="rId3"/>
          <a:srcRect/>
          <a:stretch>
            <a:fillRect/>
          </a:stretch>
        </p:blipFill>
        <p:spPr bwMode="auto">
          <a:xfrm>
            <a:off x="4165600" y="4097338"/>
            <a:ext cx="812800" cy="81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426" fill="hold"/>
                                        <p:tgtEl>
                                          <p:spTgt spid="6"/>
                                        </p:tgtEl>
                                      </p:cBhvr>
                                    </p:cmd>
                                  </p:childTnLst>
                                </p:cTn>
                              </p:par>
                            </p:childTnLst>
                          </p:cTn>
                        </p:par>
                      </p:childTnLst>
                    </p:cTn>
                  </p:par>
                </p:childTnLst>
              </p:cTn>
              <p:nextCondLst>
                <p:cond evt="onClick" delay="0">
                  <p:tgtEl>
                    <p:spTgt spid="6"/>
                  </p:tgtEl>
                </p:cond>
              </p:nextCondLst>
            </p:seq>
            <p:audio>
              <p:cMediaNode vol="80000">
                <p:cTn id="7" fill="hold" display="0">
                  <p:stCondLst>
                    <p:cond delay="indefinite"/>
                  </p:stCondLst>
                  <p:endCondLst>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An excuse is not a pretty color on you.</a:t>
            </a:r>
          </a:p>
        </p:txBody>
      </p:sp>
      <p:sp>
        <p:nvSpPr>
          <p:cNvPr id="3" name="Content Placeholder 2"/>
          <p:cNvSpPr>
            <a:spLocks noGrp="1"/>
          </p:cNvSpPr>
          <p:nvPr>
            <p:ph idx="1"/>
          </p:nvPr>
        </p:nvSpPr>
        <p:spPr/>
        <p:txBody>
          <a:bodyPr rtlCol="0">
            <a:normAutofit fontScale="92500"/>
          </a:bodyPr>
          <a:lstStyle/>
          <a:p>
            <a:pPr marL="274320" indent="-274320" fontAlgn="auto">
              <a:spcAft>
                <a:spcPts val="0"/>
              </a:spcAft>
              <a:defRPr/>
            </a:pPr>
            <a:r>
              <a:rPr lang="en-US" dirty="0" smtClean="0"/>
              <a:t> Printers </a:t>
            </a:r>
            <a:r>
              <a:rPr lang="en-US" dirty="0"/>
              <a:t>are unreliable…that is a fact. To avoid coming to school with the “Printer Excuse” (which I won’t even bother hearing), do not be a printing procrastinator (try saying that 5 times fast). You should print the night before an assignment is due, so if your printer breaks, you can either have a friend print or you can come to school EARLY to print in the media center or in a classroom (from your email or a USB)</a:t>
            </a:r>
            <a:r>
              <a:rPr lang="en-US" dirty="0" smtClean="0"/>
              <a:t>.</a:t>
            </a:r>
          </a:p>
          <a:p>
            <a:pPr marL="274320" indent="-274320" fontAlgn="auto">
              <a:spcAft>
                <a:spcPts val="0"/>
              </a:spcAft>
              <a:defRPr/>
            </a:pPr>
            <a:r>
              <a:rPr lang="en-US" dirty="0">
                <a:hlinkClick r:id="rId2"/>
              </a:rPr>
              <a:t>http://www.youtube.com/watch?v=</a:t>
            </a:r>
            <a:r>
              <a:rPr lang="en-US" dirty="0" smtClean="0">
                <a:hlinkClick r:id="rId2"/>
              </a:rPr>
              <a:t>fjsSr3z5nVk</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Hay is for Horses…so is whining.</a:t>
            </a:r>
          </a:p>
        </p:txBody>
      </p:sp>
      <p:sp>
        <p:nvSpPr>
          <p:cNvPr id="3" name="Content Placeholder 2"/>
          <p:cNvSpPr>
            <a:spLocks noGrp="1"/>
          </p:cNvSpPr>
          <p:nvPr>
            <p:ph idx="1"/>
          </p:nvPr>
        </p:nvSpPr>
        <p:spPr/>
        <p:txBody>
          <a:bodyPr rtlCol="0">
            <a:normAutofit fontScale="92500"/>
          </a:bodyPr>
          <a:lstStyle/>
          <a:p>
            <a:pPr marL="274320" indent="-274320" fontAlgn="auto">
              <a:spcAft>
                <a:spcPts val="0"/>
              </a:spcAft>
              <a:defRPr/>
            </a:pPr>
            <a:r>
              <a:rPr lang="en-US" dirty="0" smtClean="0"/>
              <a:t> I </a:t>
            </a:r>
            <a:r>
              <a:rPr lang="en-US" dirty="0"/>
              <a:t>expect that no matter what we do in class, you keep a positive attitude about it, whether it be assigned homework, a due date, a new activity, moving around, etc. Attitudes (good or bad) are contagious, so in order to keep this room a positive learning environment, make sure your attitude is somewhere on the “good” end of the spectrum</a:t>
            </a:r>
            <a:r>
              <a:rPr lang="en-US" dirty="0" smtClean="0"/>
              <a:t>.</a:t>
            </a:r>
          </a:p>
          <a:p>
            <a:pPr marL="274320" indent="-274320" fontAlgn="auto">
              <a:spcAft>
                <a:spcPts val="0"/>
              </a:spcAft>
              <a:defRPr/>
            </a:pPr>
            <a:r>
              <a:rPr lang="en-US" dirty="0">
                <a:hlinkClick r:id="rId2"/>
              </a:rPr>
              <a:t>http://www.youtube.com/watch?v=</a:t>
            </a:r>
            <a:r>
              <a:rPr lang="en-US" dirty="0" smtClean="0">
                <a:hlinkClick r:id="rId2"/>
              </a:rPr>
              <a:t>6fyJ0QmmO3w</a:t>
            </a:r>
            <a:r>
              <a:rPr lang="en-US"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As Scar would tell you, “BE PREPAAAAAARED!” </a:t>
            </a:r>
          </a:p>
        </p:txBody>
      </p:sp>
      <p:sp>
        <p:nvSpPr>
          <p:cNvPr id="19458" name="Content Placeholder 2"/>
          <p:cNvSpPr>
            <a:spLocks noGrp="1"/>
          </p:cNvSpPr>
          <p:nvPr>
            <p:ph idx="1"/>
          </p:nvPr>
        </p:nvSpPr>
        <p:spPr/>
        <p:txBody>
          <a:bodyPr/>
          <a:lstStyle/>
          <a:p>
            <a:r>
              <a:rPr lang="en-US" smtClean="0"/>
              <a:t> You’ve been in school for 10+ years…by now, I think you know you will be in class from Monday through Friday, so it’s no surprise that you need your writing utensil, your folder/binder, your books, and your notebook every single day…keep it all in your backpack so you never forget it.</a:t>
            </a:r>
          </a:p>
        </p:txBody>
      </p:sp>
      <p:pic>
        <p:nvPicPr>
          <p:cNvPr id="4" name="Shape">
            <a:hlinkClick r:id="" action="ppaction://media"/>
          </p:cNvPr>
          <p:cNvPicPr>
            <a:picLocks noRot="1" noChangeAspect="1"/>
          </p:cNvPicPr>
          <p:nvPr>
            <a:audioFile r:link="rId1"/>
          </p:nvPr>
        </p:nvPicPr>
        <p:blipFill>
          <a:blip r:embed="rId3"/>
          <a:srcRect/>
          <a:stretch>
            <a:fillRect/>
          </a:stretch>
        </p:blipFill>
        <p:spPr bwMode="auto">
          <a:xfrm>
            <a:off x="4232275" y="4910138"/>
            <a:ext cx="812800" cy="812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645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Only my grandpa visits the bathroom 10 times an hour. </a:t>
            </a:r>
          </a:p>
        </p:txBody>
      </p:sp>
      <p:sp>
        <p:nvSpPr>
          <p:cNvPr id="20482" name="Content Placeholder 2"/>
          <p:cNvSpPr>
            <a:spLocks noGrp="1"/>
          </p:cNvSpPr>
          <p:nvPr>
            <p:ph idx="1"/>
          </p:nvPr>
        </p:nvSpPr>
        <p:spPr>
          <a:xfrm>
            <a:off x="901700" y="2119313"/>
            <a:ext cx="7367588" cy="3603625"/>
          </a:xfrm>
        </p:spPr>
        <p:txBody>
          <a:bodyPr/>
          <a:lstStyle/>
          <a:p>
            <a:r>
              <a:rPr lang="en-US" smtClean="0"/>
              <a:t> You are human and sometimes nature calls…just be reasonable about your bathroom visits. If you need to go, there is one pass for the boy’s bathroom and one pass for the girl’s bathroom. If they are taken, wait until the person comes back and then you may go without disrupting. Try to limit it to emergencies only since people leaving and coming back all of the time is extremely disruptive. I don’t permit bathroom visits during lectures/notes/lessons unless it is an emergency.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Leave my classroom better than you found it.</a:t>
            </a:r>
          </a:p>
        </p:txBody>
      </p:sp>
      <p:sp>
        <p:nvSpPr>
          <p:cNvPr id="21506" name="Content Placeholder 2"/>
          <p:cNvSpPr>
            <a:spLocks noGrp="1"/>
          </p:cNvSpPr>
          <p:nvPr>
            <p:ph idx="1"/>
          </p:nvPr>
        </p:nvSpPr>
        <p:spPr/>
        <p:txBody>
          <a:bodyPr/>
          <a:lstStyle/>
          <a:p>
            <a:r>
              <a:rPr lang="en-US" smtClean="0"/>
              <a:t> I kind of like my room a lot, and I spend more time in it than at my real home…so please keep it clean and respect our space </a:t>
            </a:r>
            <a:r>
              <a:rPr lang="en-US" smtClean="0">
                <a:sym typeface="Wingdings" pitchFamily="2" charset="2"/>
              </a:rPr>
              <a:t></a:t>
            </a:r>
            <a:r>
              <a:rPr lang="en-US" smtClean="0"/>
              <a:t> (no gum under chairs and tables, no garbage left behind, no writing on furniture, etc.)</a:t>
            </a:r>
          </a:p>
          <a:p>
            <a:r>
              <a:rPr lang="en-US" smtClean="0">
                <a:hlinkClick r:id="rId2"/>
              </a:rPr>
              <a:t>http://www.youtube.com/watch?v=PJhXVg2QisM</a:t>
            </a:r>
            <a:r>
              <a:rPr lang="en-US"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Early is on time and on time is late.</a:t>
            </a:r>
          </a:p>
        </p:txBody>
      </p:sp>
      <p:sp>
        <p:nvSpPr>
          <p:cNvPr id="3" name="Content Placeholder 2"/>
          <p:cNvSpPr>
            <a:spLocks noGrp="1"/>
          </p:cNvSpPr>
          <p:nvPr>
            <p:ph idx="1"/>
          </p:nvPr>
        </p:nvSpPr>
        <p:spPr/>
        <p:txBody>
          <a:bodyPr rtlCol="0">
            <a:normAutofit fontScale="92500"/>
          </a:bodyPr>
          <a:lstStyle/>
          <a:p>
            <a:pPr marL="274320" indent="-274320" fontAlgn="auto">
              <a:spcAft>
                <a:spcPts val="0"/>
              </a:spcAft>
              <a:defRPr/>
            </a:pPr>
            <a:r>
              <a:rPr lang="en-US" dirty="0" smtClean="0"/>
              <a:t> </a:t>
            </a:r>
            <a:r>
              <a:rPr lang="en-US" dirty="0"/>
              <a:t>As a responsible adult in any career path, you will be judged on your promptness…people see tardiness as a testament to your character; they will perceive you as lazy and full of excuses. You’re not too cool to be early…the sooner you figure that out, the more successful you will be in my class and in your future</a:t>
            </a:r>
            <a:r>
              <a:rPr lang="en-US" dirty="0" smtClean="0"/>
              <a:t>.</a:t>
            </a:r>
          </a:p>
          <a:p>
            <a:pPr marL="274320" indent="-274320" fontAlgn="auto">
              <a:spcAft>
                <a:spcPts val="0"/>
              </a:spcAft>
              <a:defRPr/>
            </a:pPr>
            <a:r>
              <a:rPr lang="en-US" dirty="0" smtClean="0"/>
              <a:t> </a:t>
            </a:r>
            <a:r>
              <a:rPr lang="en-US" dirty="0" smtClean="0">
                <a:hlinkClick r:id="rId2"/>
              </a:rPr>
              <a:t>http</a:t>
            </a:r>
            <a:r>
              <a:rPr lang="en-US" dirty="0">
                <a:hlinkClick r:id="rId2"/>
              </a:rPr>
              <a:t>://www.youtube.com/watch?v=</a:t>
            </a:r>
            <a:r>
              <a:rPr lang="en-US" dirty="0" smtClean="0">
                <a:hlinkClick r:id="rId2"/>
              </a:rPr>
              <a:t>QRaliA4T1ck</a:t>
            </a:r>
            <a:r>
              <a:rPr lang="en-US"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a:t>Wait…we need our notes to study? </a:t>
            </a:r>
          </a:p>
        </p:txBody>
      </p:sp>
      <p:sp>
        <p:nvSpPr>
          <p:cNvPr id="3" name="Content Placeholder 2"/>
          <p:cNvSpPr>
            <a:spLocks noGrp="1"/>
          </p:cNvSpPr>
          <p:nvPr>
            <p:ph idx="1"/>
          </p:nvPr>
        </p:nvSpPr>
        <p:spPr>
          <a:xfrm>
            <a:off x="1463675" y="2119313"/>
            <a:ext cx="6196013" cy="2008187"/>
          </a:xfrm>
        </p:spPr>
        <p:txBody>
          <a:bodyPr rtlCol="0">
            <a:normAutofit fontScale="85000" lnSpcReduction="20000"/>
          </a:bodyPr>
          <a:lstStyle/>
          <a:p>
            <a:pPr marL="274320" indent="-274320" fontAlgn="auto">
              <a:spcAft>
                <a:spcPts val="0"/>
              </a:spcAft>
              <a:defRPr/>
            </a:pPr>
            <a:r>
              <a:rPr lang="en-US" dirty="0" smtClean="0"/>
              <a:t> </a:t>
            </a:r>
            <a:r>
              <a:rPr lang="en-US" dirty="0"/>
              <a:t>YES…quizzes, tests, and essays will be based off the notes you take in class. I expect you to take detailed notes in your notebook and keep them organized by date for easy access when you need them. You will be very thankful when it comes time for assignments and quizzes and your notes are organized!</a:t>
            </a:r>
          </a:p>
          <a:p>
            <a:pPr marL="274320" indent="-274320" fontAlgn="auto">
              <a:spcAft>
                <a:spcPts val="0"/>
              </a:spcAft>
              <a:defRPr/>
            </a:pPr>
            <a:r>
              <a:rPr lang="en-US" dirty="0"/>
              <a:t> </a:t>
            </a:r>
            <a:r>
              <a:rPr lang="en-US" dirty="0" smtClean="0"/>
              <a:t>If you don</a:t>
            </a:r>
            <a:r>
              <a:rPr lang="fr-FR" dirty="0" smtClean="0"/>
              <a:t>’</a:t>
            </a:r>
            <a:r>
              <a:rPr lang="en-US" dirty="0" smtClean="0"/>
              <a:t>t…</a:t>
            </a:r>
            <a:endParaRPr lang="en-US" dirty="0"/>
          </a:p>
        </p:txBody>
      </p:sp>
      <p:pic>
        <p:nvPicPr>
          <p:cNvPr id="23555" name="Picture 3" descr="download (1).jpeg"/>
          <p:cNvPicPr>
            <a:picLocks noChangeAspect="1"/>
          </p:cNvPicPr>
          <p:nvPr/>
        </p:nvPicPr>
        <p:blipFill>
          <a:blip r:embed="rId2"/>
          <a:srcRect/>
          <a:stretch>
            <a:fillRect/>
          </a:stretch>
        </p:blipFill>
        <p:spPr bwMode="auto">
          <a:xfrm>
            <a:off x="2743200" y="3994150"/>
            <a:ext cx="3657600" cy="222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1393</TotalTime>
  <Words>521</Words>
  <Application>Microsoft Macintosh PowerPoint</Application>
  <PresentationFormat>On-screen Show (4:3)</PresentationFormat>
  <Paragraphs>23</Paragraphs>
  <Slides>9</Slides>
  <Notes>1</Notes>
  <HiddenSlides>0</HiddenSlides>
  <MMClips>2</MMClips>
  <ScaleCrop>false</ScaleCrop>
  <HeadingPairs>
    <vt:vector size="6" baseType="variant">
      <vt:variant>
        <vt:lpstr>Fonts Used</vt:lpstr>
      </vt:variant>
      <vt:variant>
        <vt:i4>8</vt:i4>
      </vt:variant>
      <vt:variant>
        <vt:lpstr>Design Template</vt:lpstr>
      </vt:variant>
      <vt:variant>
        <vt:i4>4</vt:i4>
      </vt:variant>
      <vt:variant>
        <vt:lpstr>Slide Titles</vt:lpstr>
      </vt:variant>
      <vt:variant>
        <vt:i4>9</vt:i4>
      </vt:variant>
    </vt:vector>
  </HeadingPairs>
  <TitlesOfParts>
    <vt:vector size="21" baseType="lpstr">
      <vt:lpstr>Franklin Gothic Book</vt:lpstr>
      <vt:lpstr>Arial</vt:lpstr>
      <vt:lpstr>Constantia</vt:lpstr>
      <vt:lpstr>Brush Script MT</vt:lpstr>
      <vt:lpstr>Calibri</vt:lpstr>
      <vt:lpstr>Rage Italic</vt:lpstr>
      <vt:lpstr>Century Gothic</vt:lpstr>
      <vt:lpstr>Wingdings</vt:lpstr>
      <vt:lpstr>Pushpin</vt:lpstr>
      <vt:lpstr>Pushpin</vt:lpstr>
      <vt:lpstr>Pushpin</vt:lpstr>
      <vt:lpstr>Pushpin</vt:lpstr>
      <vt:lpstr>Classroom Expectations</vt:lpstr>
      <vt:lpstr>RESPECT</vt:lpstr>
      <vt:lpstr>An excuse is not a pretty color on you.</vt:lpstr>
      <vt:lpstr>Hay is for Horses…so is whining.</vt:lpstr>
      <vt:lpstr>As Scar would tell you, “BE PREPAAAAAARED!” </vt:lpstr>
      <vt:lpstr>Only my grandpa visits the bathroom 10 times an hour. </vt:lpstr>
      <vt:lpstr>Leave my classroom better than you found it.</vt:lpstr>
      <vt:lpstr>Early is on time and on time is late.</vt:lpstr>
      <vt:lpstr>Wait…we need our notes to study?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Nafso’s Classroom Rules</dc:title>
  <dc:creator>Valerie Nafso</dc:creator>
  <cp:lastModifiedBy>Farmington Public Schools</cp:lastModifiedBy>
  <cp:revision>9</cp:revision>
  <dcterms:created xsi:type="dcterms:W3CDTF">2013-09-02T16:44:49Z</dcterms:created>
  <dcterms:modified xsi:type="dcterms:W3CDTF">2013-12-04T14:43:21Z</dcterms:modified>
</cp:coreProperties>
</file>