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7"/>
  </p:notes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2C1A6-2D79-45BD-955E-8083834CDD86}" type="datetimeFigureOut">
              <a:rPr lang="en-US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943F6-BA15-482E-9020-A34F7A2E4C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12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660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32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23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65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704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58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27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82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6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1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79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626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33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069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48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22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21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0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23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13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6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943F6-BA15-482E-9020-A34F7A2E4C5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2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Act 3 Scene 1 Quiz Review</a:t>
            </a:r>
            <a:endParaRPr lang="en-US">
              <a:latin typeface="Gill Sans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Romeo and Juliet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5: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Identifying Tone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What is the tone of this quote?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00B0F0"/>
                </a:solidFill>
              </a:rPr>
              <a:t> </a:t>
            </a:r>
            <a:r>
              <a:rPr lang="en-US" sz="3600">
                <a:solidFill>
                  <a:srgbClr val="0070C0"/>
                </a:solidFill>
              </a:rPr>
              <a:t>"Alive in triumph—and Mercutio slain!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0070C0"/>
                </a:solidFill>
              </a:rPr>
              <a:t>Away to heaven, respective lenity,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0070C0"/>
                </a:solidFill>
                <a:latin typeface="Gill Sans MT"/>
              </a:rPr>
              <a:t>And fire-eyed fury be my conduct now"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Who says this?</a:t>
            </a:r>
          </a:p>
        </p:txBody>
      </p:sp>
    </p:spTree>
    <p:extLst>
      <p:ext uri="{BB962C8B-B14F-4D97-AF65-F5344CB8AC3E}">
        <p14:creationId xmlns:p14="http://schemas.microsoft.com/office/powerpoint/2010/main" val="2433816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5: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Romeo says this. The tone is ANGRY. He's pissed that Tybalt just killed his best friend</a:t>
            </a:r>
          </a:p>
        </p:txBody>
      </p:sp>
    </p:spTree>
    <p:extLst>
      <p:ext uri="{BB962C8B-B14F-4D97-AF65-F5344CB8AC3E}">
        <p14:creationId xmlns:p14="http://schemas.microsoft.com/office/powerpoint/2010/main" val="168394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6: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Plot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438" y="2638425"/>
            <a:ext cx="7731125" cy="38867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Put the following in order: </a:t>
            </a:r>
            <a:endParaRPr lang="en-US" sz="360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>
                <a:solidFill>
                  <a:srgbClr val="0070C0"/>
                </a:solidFill>
              </a:rPr>
              <a:t>Tybalt kills Mercutio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7030A0"/>
                </a:solidFill>
              </a:rPr>
              <a:t>Romeo kills Tybalt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92D050"/>
                </a:solidFill>
              </a:rPr>
              <a:t>Benvolio says they should go inside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FFC000"/>
                </a:solidFill>
              </a:rPr>
              <a:t>Romeo tries to stop the fighting</a:t>
            </a:r>
          </a:p>
        </p:txBody>
      </p:sp>
    </p:spTree>
    <p:extLst>
      <p:ext uri="{BB962C8B-B14F-4D97-AF65-F5344CB8AC3E}">
        <p14:creationId xmlns:p14="http://schemas.microsoft.com/office/powerpoint/2010/main" val="4111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6: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438" y="2638425"/>
            <a:ext cx="7731125" cy="38867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First, </a:t>
            </a:r>
            <a:r>
              <a:rPr lang="en-US" sz="3600">
                <a:solidFill>
                  <a:srgbClr val="92D050"/>
                </a:solidFill>
              </a:rPr>
              <a:t>Benvolio says they should go inside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Then, Tybalt shows up and </a:t>
            </a:r>
            <a:r>
              <a:rPr lang="en-US" sz="3600">
                <a:solidFill>
                  <a:srgbClr val="FFC000"/>
                </a:solidFill>
              </a:rPr>
              <a:t>Romeo tries to stop the fighting</a:t>
            </a:r>
            <a:r>
              <a:rPr lang="en-US" sz="3600">
                <a:solidFill>
                  <a:srgbClr val="000000"/>
                </a:solidFill>
              </a:rPr>
              <a:t> </a:t>
            </a:r>
            <a:endParaRPr lang="en-US" sz="360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  <a:latin typeface="Gill Sans MT"/>
              </a:rPr>
              <a:t>Then, </a:t>
            </a:r>
            <a:r>
              <a:rPr lang="en-US" sz="3600">
                <a:solidFill>
                  <a:srgbClr val="0070C0"/>
                </a:solidFill>
              </a:rPr>
              <a:t>Tybalt kills Mercutio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Finally, an angry </a:t>
            </a:r>
            <a:r>
              <a:rPr lang="en-US" sz="3600">
                <a:solidFill>
                  <a:srgbClr val="7030A0"/>
                </a:solidFill>
              </a:rPr>
              <a:t>Romeo kills Tybalt</a:t>
            </a:r>
            <a:endParaRPr lang="en-US" sz="360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86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7: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438" y="2638425"/>
            <a:ext cx="7731125" cy="38867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000000"/>
                </a:solidFill>
              </a:rPr>
              <a:t>Name ONE example of </a:t>
            </a:r>
            <a:r>
              <a:rPr lang="en-US" sz="3600" b="1">
                <a:solidFill>
                  <a:srgbClr val="000000"/>
                </a:solidFill>
              </a:rPr>
              <a:t>foil characters</a:t>
            </a:r>
            <a:r>
              <a:rPr lang="en-US" sz="3600">
                <a:solidFill>
                  <a:srgbClr val="000000"/>
                </a:solidFill>
              </a:rPr>
              <a:t> in this scene and why (there are quite a few at different points in the scene...just name one)</a:t>
            </a:r>
            <a:endParaRPr lang="en-US" sz="3600">
              <a:solidFill>
                <a:srgbClr val="000000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56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7: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0438" y="2638425"/>
            <a:ext cx="7731125" cy="388672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000000"/>
                </a:solidFill>
                <a:latin typeface="Gill Sans MT"/>
              </a:rPr>
              <a:t>Possible Answers: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000000"/>
                </a:solidFill>
              </a:rPr>
              <a:t>Benvolio (calm) and Mercutio (riled up)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000000"/>
                </a:solidFill>
              </a:rPr>
              <a:t>Romeo (backs down from a fight at first) and Mercutio (won't back down from a fight)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000000"/>
                </a:solidFill>
              </a:rPr>
              <a:t>Romeo (loving and caring) and Tybalt (hateful/vengeful)</a:t>
            </a: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33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8: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000000"/>
                </a:solidFill>
                <a:latin typeface="Gill Sans MT"/>
              </a:rPr>
              <a:t>If BLANK VERSE follows IAMBIC PENTAMETER, which one of Benvolio's lines below is NOT in blank verse?</a:t>
            </a:r>
            <a:endParaRPr lang="en-US" sz="360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>
                <a:solidFill>
                  <a:srgbClr val="92D050"/>
                </a:solidFill>
              </a:rPr>
              <a:t>"Could not take truce with the unruly spleen"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0070C0"/>
                </a:solidFill>
              </a:rPr>
              <a:t>"Retorts it. Romeo, he cries aloud,"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FFC000"/>
                </a:solidFill>
              </a:rPr>
              <a:t>"Tybalt here slain, whom Romeo’s hand did slay."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7030A0"/>
                </a:solidFill>
              </a:rPr>
              <a:t>"Who, all as hot, turns deadly point to point,"</a:t>
            </a: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37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8: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000000"/>
                </a:solidFill>
                <a:latin typeface="Gill Sans MT"/>
              </a:rPr>
              <a:t>If BLANK VERSE follows IAMBIC PENTAMETER, which one of Benvolio's lines below is NOT in blank verse?</a:t>
            </a:r>
          </a:p>
          <a:p>
            <a:pPr marL="0" indent="0" algn="ctr">
              <a:buNone/>
            </a:pPr>
            <a:endParaRPr lang="en-US" sz="360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The only line that is NOT 10 Syllables (meaning it does </a:t>
            </a:r>
            <a:r>
              <a:rPr lang="en-US" sz="3600" b="1">
                <a:solidFill>
                  <a:schemeClr val="tx1"/>
                </a:solidFill>
              </a:rPr>
              <a:t>not </a:t>
            </a:r>
            <a:r>
              <a:rPr lang="en-US" sz="3600">
                <a:solidFill>
                  <a:schemeClr val="tx1"/>
                </a:solidFill>
              </a:rPr>
              <a:t>follow Iambic Pentameter):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FFC000"/>
                </a:solidFill>
              </a:rPr>
              <a:t>"Tybalt here slain, whom Romeo’s hand did slay."</a:t>
            </a: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306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9: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 What is the relationship between "Tragic Hero" and "Tragic Flaw"</a:t>
            </a:r>
            <a:endParaRPr lang="en-US" sz="3600">
              <a:solidFill>
                <a:schemeClr val="tx1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4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9: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 </a:t>
            </a:r>
            <a:r>
              <a:rPr lang="en-US" sz="3600">
                <a:solidFill>
                  <a:srgbClr val="222222"/>
                </a:solidFill>
              </a:rPr>
              <a:t>A </a:t>
            </a:r>
            <a:r>
              <a:rPr lang="en-US" sz="3600" b="1">
                <a:solidFill>
                  <a:srgbClr val="222222"/>
                </a:solidFill>
              </a:rPr>
              <a:t>tragic hero</a:t>
            </a:r>
            <a:r>
              <a:rPr lang="en-US" sz="3600">
                <a:solidFill>
                  <a:srgbClr val="222222"/>
                </a:solidFill>
              </a:rPr>
              <a:t> is a literary character who makes a judgment error </a:t>
            </a:r>
            <a:r>
              <a:rPr lang="en-US" sz="3600" b="1">
                <a:solidFill>
                  <a:srgbClr val="222222"/>
                </a:solidFill>
              </a:rPr>
              <a:t>(tragic flaw)</a:t>
            </a:r>
            <a:r>
              <a:rPr lang="en-US" sz="3600">
                <a:solidFill>
                  <a:srgbClr val="222222"/>
                </a:solidFill>
              </a:rPr>
              <a:t> that inevitably leads to his/her own destruction/death</a:t>
            </a:r>
          </a:p>
          <a:p>
            <a:pPr marL="0" indent="0" algn="ctr">
              <a:buNone/>
            </a:pPr>
            <a:endParaRPr lang="en-US" sz="3600">
              <a:solidFill>
                <a:srgbClr val="222222"/>
              </a:solidFill>
            </a:endParaRPr>
          </a:p>
          <a:p>
            <a:pPr marL="0" indent="0" algn="ctr">
              <a:buNone/>
            </a:pPr>
            <a:r>
              <a:rPr lang="en-US" sz="3600">
                <a:solidFill>
                  <a:srgbClr val="222222"/>
                </a:solidFill>
              </a:rPr>
              <a:t>HINT FOR QUIZ: What do you think Romeo's tragic flaw is in this scene? 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9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1: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Translate to Modern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Tybalt, the reason that I have to love thee</a:t>
            </a:r>
            <a:endParaRPr lang="en-US" sz="4000">
              <a:solidFill>
                <a:srgbClr val="424242"/>
              </a:solidFill>
              <a:latin typeface="Gill Sans MT"/>
            </a:endParaRPr>
          </a:p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Doth much excuse the appertaining rage to such a greeting.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44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10: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Define Dramatic Irony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43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10: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When the audience knows something that a character does not know</a:t>
            </a:r>
            <a:endParaRPr lang="en-US" sz="3600">
              <a:solidFill>
                <a:srgbClr val="000000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HINT FOR QUIZ: What is something that a character in this scene doesn’t' know...maybe something about someone being someone's new cousin?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511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11: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What is the difference between an aside and a soliloquy?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06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11: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An </a:t>
            </a:r>
            <a:r>
              <a:rPr lang="en-US" sz="3600" b="1">
                <a:solidFill>
                  <a:schemeClr val="tx1"/>
                </a:solidFill>
              </a:rPr>
              <a:t>aside</a:t>
            </a:r>
            <a:r>
              <a:rPr lang="en-US" sz="3600">
                <a:solidFill>
                  <a:schemeClr val="tx1"/>
                </a:solidFill>
              </a:rPr>
              <a:t> is when a character tells something in secret to another character on stage or the audience; a quick stoppage of dialogue for a </a:t>
            </a:r>
            <a:r>
              <a:rPr lang="en-US" sz="3600" err="1">
                <a:solidFill>
                  <a:schemeClr val="tx1"/>
                </a:solidFill>
              </a:rPr>
              <a:t>sidenote</a:t>
            </a:r>
            <a:r>
              <a:rPr lang="en-US" sz="3600">
                <a:solidFill>
                  <a:schemeClr val="tx1"/>
                </a:solidFill>
              </a:rPr>
              <a:t> (usually somewhat of a parentheses in acting)</a:t>
            </a:r>
          </a:p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A </a:t>
            </a:r>
            <a:r>
              <a:rPr lang="en-US" sz="3600" b="1">
                <a:solidFill>
                  <a:schemeClr val="tx1"/>
                </a:solidFill>
              </a:rPr>
              <a:t>soliloquy </a:t>
            </a:r>
            <a:r>
              <a:rPr lang="en-US" sz="3600">
                <a:solidFill>
                  <a:schemeClr val="tx1"/>
                </a:solidFill>
              </a:rPr>
              <a:t>is when the character has a whole out-loud thought-process alone on stage...usually outlining their innermost thoughts and feelings at the time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23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12: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True or False: An antagonist has to be a villain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563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12: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52700"/>
            <a:ext cx="10835990" cy="3886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False</a:t>
            </a:r>
            <a:endParaRPr lang="en-US" sz="3600">
              <a:solidFill>
                <a:srgbClr val="000000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>
                <a:solidFill>
                  <a:schemeClr val="tx1"/>
                </a:solidFill>
              </a:rPr>
              <a:t>An antagonist is ANYONE or ANYTHING that stands in the way of the protagonist reaching their goal (weather, an inner fear, a person, etc.)</a:t>
            </a:r>
            <a:br>
              <a:rPr lang="en-US" sz="3600">
                <a:solidFill>
                  <a:schemeClr val="tx1"/>
                </a:solidFill>
              </a:rPr>
            </a:br>
            <a:endParaRPr lang="en-US" sz="3600">
              <a:solidFill>
                <a:schemeClr val="tx1"/>
              </a:solidFill>
              <a:latin typeface="Gill Sans MT"/>
            </a:endParaRPr>
          </a:p>
          <a:p>
            <a:pPr marL="0" indent="0" algn="ctr">
              <a:buNone/>
            </a:pPr>
            <a:endParaRPr lang="en-US" sz="360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sz="36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10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1: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Romeo: Tybalt, I am not going to get mad that you greeted me like that because I have a reason to love you (AKA you're my new cousin...</a:t>
            </a:r>
            <a:r>
              <a:rPr lang="en-US" sz="3600" err="1">
                <a:solidFill>
                  <a:srgbClr val="424242"/>
                </a:solidFill>
              </a:rPr>
              <a:t>whaadddduppp</a:t>
            </a:r>
            <a:r>
              <a:rPr lang="en-US" sz="3600">
                <a:solidFill>
                  <a:srgbClr val="424242"/>
                </a:solidFill>
              </a:rPr>
              <a:t> </a:t>
            </a:r>
            <a:r>
              <a:rPr lang="en-US" sz="3600" err="1">
                <a:solidFill>
                  <a:srgbClr val="424242"/>
                </a:solidFill>
              </a:rPr>
              <a:t>cuz</a:t>
            </a:r>
            <a:r>
              <a:rPr lang="en-US" sz="3600">
                <a:solidFill>
                  <a:srgbClr val="424242"/>
                </a:solidFill>
              </a:rPr>
              <a:t>) </a:t>
            </a:r>
          </a:p>
        </p:txBody>
      </p:sp>
    </p:spTree>
    <p:extLst>
      <p:ext uri="{BB962C8B-B14F-4D97-AF65-F5344CB8AC3E}">
        <p14:creationId xmlns:p14="http://schemas.microsoft.com/office/powerpoint/2010/main" val="397236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2: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Understanding of </a:t>
            </a:r>
            <a:r>
              <a:rPr lang="en-US" sz="3600" err="1">
                <a:latin typeface="Gill Sans MT"/>
              </a:rPr>
              <a:t>PLot</a:t>
            </a:r>
            <a:endParaRPr lang="en-US" sz="3600">
              <a:latin typeface="Gill Sans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Why does Romeo say:</a:t>
            </a:r>
            <a:endParaRPr lang="en-US" sz="360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600" i="1">
                <a:solidFill>
                  <a:srgbClr val="0070C0"/>
                </a:solidFill>
              </a:rPr>
              <a:t>"I do protest I never injured thee,</a:t>
            </a:r>
          </a:p>
          <a:p>
            <a:pPr marL="0" indent="0" algn="ctr">
              <a:buNone/>
            </a:pPr>
            <a:r>
              <a:rPr lang="en-US" sz="3600" i="1">
                <a:solidFill>
                  <a:srgbClr val="0070C0"/>
                </a:solidFill>
              </a:rPr>
              <a:t>But love thee better than thou canst devise,</a:t>
            </a:r>
            <a:endParaRPr lang="en-US" sz="4000" i="1">
              <a:solidFill>
                <a:srgbClr val="0070C0"/>
              </a:solidFill>
              <a:latin typeface="Gill Sans MT"/>
            </a:endParaRPr>
          </a:p>
          <a:p>
            <a:pPr marL="0" indent="0" algn="ctr">
              <a:buNone/>
            </a:pPr>
            <a:r>
              <a:rPr lang="en-US" sz="3600" i="1">
                <a:solidFill>
                  <a:srgbClr val="0070C0"/>
                </a:solidFill>
              </a:rPr>
              <a:t>Till thou shalt know the reason of my love."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And to whom does he say it?</a:t>
            </a:r>
          </a:p>
          <a:p>
            <a:pPr algn="ctr"/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67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2: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Romeo says it to Tybalt because he just married Tybalt's cousin, Juliet, so he now has a reason to love him.</a:t>
            </a:r>
          </a:p>
          <a:p>
            <a:pPr algn="ctr"/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5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3: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This quote by Mercutio is an example of what term?</a:t>
            </a:r>
            <a:endParaRPr lang="en-US" sz="3600">
              <a:solidFill>
                <a:srgbClr val="424242"/>
              </a:solidFill>
              <a:latin typeface="Gill Sans MT"/>
            </a:endParaRPr>
          </a:p>
          <a:p>
            <a:pPr marL="0" indent="0" algn="ctr">
              <a:buNone/>
            </a:pPr>
            <a:r>
              <a:rPr lang="en-US" sz="3600">
                <a:solidFill>
                  <a:srgbClr val="0070C0"/>
                </a:solidFill>
              </a:rPr>
              <a:t>"Ask for me tomorrow, and you shall find me a grave man."</a:t>
            </a:r>
          </a:p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"Grave" meaning both grim/somber and literally dead</a:t>
            </a:r>
          </a:p>
        </p:txBody>
      </p:sp>
    </p:spTree>
    <p:extLst>
      <p:ext uri="{BB962C8B-B14F-4D97-AF65-F5344CB8AC3E}">
        <p14:creationId xmlns:p14="http://schemas.microsoft.com/office/powerpoint/2010/main" val="1408150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3: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600">
                <a:solidFill>
                  <a:srgbClr val="424242"/>
                </a:solidFill>
              </a:rPr>
              <a:t>Since "Grave" means both grim/somber and literally dead, this is an example of a pun (</a:t>
            </a:r>
            <a:r>
              <a:rPr lang="en-US" sz="3600" err="1">
                <a:solidFill>
                  <a:srgbClr val="424242"/>
                </a:solidFill>
              </a:rPr>
              <a:t>haha</a:t>
            </a:r>
            <a:r>
              <a:rPr lang="en-US" sz="3600">
                <a:solidFill>
                  <a:srgbClr val="424242"/>
                </a:solidFill>
              </a:rPr>
              <a:t>...very </a:t>
            </a:r>
            <a:r>
              <a:rPr lang="en-US" sz="3600" err="1">
                <a:solidFill>
                  <a:srgbClr val="424242"/>
                </a:solidFill>
              </a:rPr>
              <a:t>punny</a:t>
            </a:r>
            <a:r>
              <a:rPr lang="en-US" sz="3600">
                <a:solidFill>
                  <a:srgbClr val="424242"/>
                </a:solidFill>
              </a:rPr>
              <a:t> </a:t>
            </a:r>
            <a:r>
              <a:rPr lang="en-US" sz="3600" err="1">
                <a:solidFill>
                  <a:srgbClr val="424242"/>
                </a:solidFill>
              </a:rPr>
              <a:t>Mercoosh</a:t>
            </a:r>
            <a:r>
              <a:rPr lang="en-US" sz="3600">
                <a:solidFill>
                  <a:srgbClr val="42424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103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4: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Translate to Modern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400">
                <a:solidFill>
                  <a:srgbClr val="424242"/>
                </a:solidFill>
              </a:rPr>
              <a:t>A plague o' both your houses!</a:t>
            </a:r>
            <a:endParaRPr lang="en-US" sz="4400">
              <a:solidFill>
                <a:srgbClr val="424242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72006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/>
              <a:t>Question 4:</a:t>
            </a:r>
            <a:br>
              <a:rPr lang="en-US">
                <a:solidFill>
                  <a:schemeClr val="tx1"/>
                </a:solidFill>
              </a:rPr>
            </a:br>
            <a:r>
              <a:rPr lang="en-US" sz="3600">
                <a:latin typeface="Gill Sans MT"/>
              </a:rPr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400">
                <a:solidFill>
                  <a:srgbClr val="424242"/>
                </a:solidFill>
              </a:rPr>
              <a:t>Curse both your families (AKA you all suck)</a:t>
            </a:r>
            <a:endParaRPr lang="en-US" sz="4400">
              <a:solidFill>
                <a:srgbClr val="424242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57224500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25</Slides>
  <Notes>24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Parcel</vt:lpstr>
      <vt:lpstr>Act 3 Scene 1 Quiz Review</vt:lpstr>
      <vt:lpstr>Question 1: Translate to Modern Text</vt:lpstr>
      <vt:lpstr>Question 1: Answer</vt:lpstr>
      <vt:lpstr>Question 2: Understanding of PLot</vt:lpstr>
      <vt:lpstr>Question 2: Answer</vt:lpstr>
      <vt:lpstr>Question 3: DEFINITION</vt:lpstr>
      <vt:lpstr>Question 3: Answer</vt:lpstr>
      <vt:lpstr>Question 4: Translate to Modern Text</vt:lpstr>
      <vt:lpstr>Question 4: Answer</vt:lpstr>
      <vt:lpstr>Question 5: Identifying Tone</vt:lpstr>
      <vt:lpstr>Question 5: Answer</vt:lpstr>
      <vt:lpstr>Question 6: Plot</vt:lpstr>
      <vt:lpstr>Question 6: Answer</vt:lpstr>
      <vt:lpstr>Question 7: Definition</vt:lpstr>
      <vt:lpstr>Question 7: Answer</vt:lpstr>
      <vt:lpstr>Question 8: Definition</vt:lpstr>
      <vt:lpstr>Question 8: Answer</vt:lpstr>
      <vt:lpstr>Question 9: Definition</vt:lpstr>
      <vt:lpstr>Question 9: Answer</vt:lpstr>
      <vt:lpstr>Question 10: Definition</vt:lpstr>
      <vt:lpstr>Question 10: Answer</vt:lpstr>
      <vt:lpstr>Question 11: Definition</vt:lpstr>
      <vt:lpstr>Question 11: Answer</vt:lpstr>
      <vt:lpstr>Question 12: Definition</vt:lpstr>
      <vt:lpstr>Question 12: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3 Scene 1 Quiz Review</dc:title>
  <cp:revision>1</cp:revision>
  <dcterms:modified xsi:type="dcterms:W3CDTF">2017-03-13T12:23:24Z</dcterms:modified>
</cp:coreProperties>
</file>